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theme/theme8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0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1.xml" ContentType="application/vnd.openxmlformats-officedocument.theme+xml"/>
  <Override PartName="/ppt/slideLayouts/slideLayout51.xml" ContentType="application/vnd.openxmlformats-officedocument.presentationml.slideLayout+xml"/>
  <Override PartName="/ppt/theme/theme12.xml" ContentType="application/vnd.openxmlformats-officedocument.theme+xml"/>
  <Override PartName="/ppt/slideLayouts/slideLayout5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1"/>
    <p:sldMasterId id="2147484038" r:id="rId2"/>
    <p:sldMasterId id="2147484034" r:id="rId3"/>
    <p:sldMasterId id="2147484049" r:id="rId4"/>
    <p:sldMasterId id="2147484036" r:id="rId5"/>
    <p:sldMasterId id="2147484037" r:id="rId6"/>
    <p:sldMasterId id="2147484043" r:id="rId7"/>
    <p:sldMasterId id="2147484035" r:id="rId8"/>
    <p:sldMasterId id="2147483997" r:id="rId9"/>
    <p:sldMasterId id="2147484020" r:id="rId10"/>
    <p:sldMasterId id="2147484008" r:id="rId11"/>
    <p:sldMasterId id="2147484005" r:id="rId12"/>
    <p:sldMasterId id="2147483966" r:id="rId13"/>
  </p:sldMasterIdLst>
  <p:notesMasterIdLst>
    <p:notesMasterId r:id="rId22"/>
  </p:notesMasterIdLst>
  <p:handoutMasterIdLst>
    <p:handoutMasterId r:id="rId23"/>
  </p:handoutMasterIdLst>
  <p:sldIdLst>
    <p:sldId id="265" r:id="rId14"/>
    <p:sldId id="372" r:id="rId15"/>
    <p:sldId id="344" r:id="rId16"/>
    <p:sldId id="350" r:id="rId17"/>
    <p:sldId id="362" r:id="rId18"/>
    <p:sldId id="376" r:id="rId19"/>
    <p:sldId id="354" r:id="rId20"/>
    <p:sldId id="375" r:id="rId21"/>
  </p:sldIdLst>
  <p:sldSz cx="9313863" cy="5238750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vExchange Info" id="{6C648B9E-C3A7-AB4D-9E13-32AEF0C0B4A9}">
          <p14:sldIdLst>
            <p14:sldId id="265"/>
            <p14:sldId id="372"/>
            <p14:sldId id="344"/>
            <p14:sldId id="350"/>
            <p14:sldId id="362"/>
            <p14:sldId id="376"/>
            <p14:sldId id="354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75" userDrawn="1">
          <p15:clr>
            <a:srgbClr val="A4A3A4"/>
          </p15:clr>
        </p15:guide>
        <p15:guide id="2" orient="horz" pos="2226" userDrawn="1">
          <p15:clr>
            <a:srgbClr val="A4A3A4"/>
          </p15:clr>
        </p15:guide>
        <p15:guide id="3" orient="horz" pos="329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orient="horz" pos="556" userDrawn="1">
          <p15:clr>
            <a:srgbClr val="A4A3A4"/>
          </p15:clr>
        </p15:guide>
        <p15:guide id="6" orient="horz" pos="713" userDrawn="1">
          <p15:clr>
            <a:srgbClr val="A4A3A4"/>
          </p15:clr>
        </p15:guide>
        <p15:guide id="7" orient="horz" pos="1722" userDrawn="1">
          <p15:clr>
            <a:srgbClr val="A4A3A4"/>
          </p15:clr>
        </p15:guide>
        <p15:guide id="8" pos="292" userDrawn="1">
          <p15:clr>
            <a:srgbClr val="A4A3A4"/>
          </p15:clr>
        </p15:guide>
        <p15:guide id="9" pos="5573" userDrawn="1">
          <p15:clr>
            <a:srgbClr val="A4A3A4"/>
          </p15:clr>
        </p15:guide>
        <p15:guide id="10" pos="2084" userDrawn="1">
          <p15:clr>
            <a:srgbClr val="A4A3A4"/>
          </p15:clr>
        </p15:guide>
        <p15:guide id="11" pos="3841" userDrawn="1">
          <p15:clr>
            <a:srgbClr val="A4A3A4"/>
          </p15:clr>
        </p15:guide>
        <p15:guide id="12" pos="2023" userDrawn="1">
          <p15:clr>
            <a:srgbClr val="A4A3A4"/>
          </p15:clr>
        </p15:guide>
        <p15:guide id="13" pos="2053" userDrawn="1">
          <p15:clr>
            <a:srgbClr val="A4A3A4"/>
          </p15:clr>
        </p15:guide>
        <p15:guide id="14" pos="3783" userDrawn="1">
          <p15:clr>
            <a:srgbClr val="A4A3A4"/>
          </p15:clr>
        </p15:guide>
        <p15:guide id="15" pos="38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79"/>
    <a:srgbClr val="00AFDE"/>
    <a:srgbClr val="1D3D51"/>
    <a:srgbClr val="1B69AC"/>
    <a:srgbClr val="1C4C74"/>
    <a:srgbClr val="52569D"/>
    <a:srgbClr val="4DD1FF"/>
    <a:srgbClr val="003A6F"/>
    <a:srgbClr val="21435C"/>
    <a:srgbClr val="366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89"/>
    <p:restoredTop sz="89984"/>
  </p:normalViewPr>
  <p:slideViewPr>
    <p:cSldViewPr snapToGrid="0" snapToObjects="1">
      <p:cViewPr>
        <p:scale>
          <a:sx n="100" d="100"/>
          <a:sy n="100" d="100"/>
        </p:scale>
        <p:origin x="-224" y="632"/>
      </p:cViewPr>
      <p:guideLst>
        <p:guide orient="horz" pos="2975"/>
        <p:guide orient="horz" pos="2226"/>
        <p:guide orient="horz" pos="329"/>
        <p:guide orient="horz" pos="888"/>
        <p:guide orient="horz" pos="556"/>
        <p:guide orient="horz" pos="713"/>
        <p:guide orient="horz" pos="1722"/>
        <p:guide pos="292"/>
        <p:guide pos="5573"/>
        <p:guide pos="2084"/>
        <p:guide pos="3841"/>
        <p:guide pos="2023"/>
        <p:guide pos="2053"/>
        <p:guide pos="3783"/>
        <p:guide pos="38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4" y="184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0" dirty="0">
              <a:latin typeface="Proxima Nova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59171-8457-214D-ACDC-7F5D5A01D57A}" type="datetimeFigureOut">
              <a:rPr lang="en-US" b="0" smtClean="0">
                <a:latin typeface="Proxima Nova Light" charset="0"/>
              </a:rPr>
              <a:t>11/10/17</a:t>
            </a:fld>
            <a:endParaRPr lang="en-US" b="0" dirty="0">
              <a:latin typeface="Proxima Nova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b="0" dirty="0">
              <a:latin typeface="Proxima Nova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7903D-8257-B94B-8AFB-24931434DAF2}" type="slidenum">
              <a:rPr lang="en-US" b="0" smtClean="0">
                <a:latin typeface="Proxima Nova Light" charset="0"/>
              </a:rPr>
              <a:t>‹#›</a:t>
            </a:fld>
            <a:endParaRPr lang="en-US" b="0" dirty="0">
              <a:latin typeface="Proxima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884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666F-444D-CF41-8864-692A09C0AF60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7A354-946F-1543-9C6A-5BCE867BF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5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5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9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9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1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7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7A354-946F-1543-9C6A-5BCE867BFA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8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2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328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47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45" y="279401"/>
            <a:ext cx="8033207" cy="1012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946" y="1284288"/>
            <a:ext cx="3940604" cy="6286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46" y="1912939"/>
            <a:ext cx="3940604" cy="2814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143" y="1284288"/>
            <a:ext cx="3960009" cy="6286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5143" y="1912939"/>
            <a:ext cx="3960009" cy="2814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68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46" y="349251"/>
            <a:ext cx="3004368" cy="12223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009" y="754064"/>
            <a:ext cx="4715143" cy="3722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1571626"/>
            <a:ext cx="3004368" cy="29114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8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46" y="349251"/>
            <a:ext cx="3004368" cy="12223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60009" y="754064"/>
            <a:ext cx="4715143" cy="37226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1571626"/>
            <a:ext cx="3004368" cy="29114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16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234" y="279400"/>
            <a:ext cx="2008302" cy="4438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329" y="279400"/>
            <a:ext cx="5869674" cy="4438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3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45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2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tle_Background_Grey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89"/>
            <a:ext cx="9313863" cy="5246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42531" y="4998688"/>
            <a:ext cx="1828800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 |</a:t>
            </a:r>
            <a:r>
              <a:rPr lang="en-US" sz="800" b="0" i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 </a:t>
            </a:r>
            <a:r>
              <a:rPr lang="en-US" sz="800" b="0" i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For Internal Use Only</a:t>
            </a:r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6" y="4894915"/>
            <a:ext cx="1608556" cy="2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7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57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34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0328" y="602130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21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64233" y="857250"/>
            <a:ext cx="6985397" cy="18240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 b="0" i="0">
                <a:solidFill>
                  <a:schemeClr val="bg1"/>
                </a:solidFill>
                <a:latin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64233" y="2751139"/>
            <a:ext cx="6985397" cy="1265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roxima Nova 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01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435495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0328" y="820246"/>
            <a:ext cx="8033207" cy="397619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983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435495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328" y="820246"/>
            <a:ext cx="8033207" cy="397619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060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78" y="1306513"/>
            <a:ext cx="8033207" cy="2178050"/>
          </a:xfrm>
          <a:prstGeom prst="rect">
            <a:avLst/>
          </a:prstGeom>
        </p:spPr>
        <p:txBody>
          <a:bodyPr anchor="b"/>
          <a:lstStyle>
            <a:lvl1pPr>
              <a:defRPr sz="30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478" y="3505201"/>
            <a:ext cx="8033207" cy="1146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8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13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4233" y="857250"/>
            <a:ext cx="6985397" cy="18240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4233" y="2751139"/>
            <a:ext cx="6985397" cy="1265237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390923" y="160021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01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68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0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78" y="1306513"/>
            <a:ext cx="8033207" cy="21780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478" y="3505201"/>
            <a:ext cx="8033207" cy="11461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119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328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47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87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46" y="1912939"/>
            <a:ext cx="3940604" cy="2814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5143" y="1912939"/>
            <a:ext cx="3960009" cy="2814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7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169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5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009" y="754064"/>
            <a:ext cx="4715143" cy="396652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754064"/>
            <a:ext cx="3004368" cy="39732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757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98644" y="754064"/>
            <a:ext cx="4715143" cy="39732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581" y="754064"/>
            <a:ext cx="3004368" cy="39732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011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328" y="4856163"/>
            <a:ext cx="209561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fld id="{3238B393-8093-D54C-B396-A375049FF7C8}" type="datetimeFigureOut">
              <a:rPr lang="en-US" smtClean="0"/>
              <a:pPr/>
              <a:t>11/10/17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5217" y="4856163"/>
            <a:ext cx="314342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7916" y="4856163"/>
            <a:ext cx="209561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fld id="{AC9DD6C1-DAB3-3F4F-8549-775634D841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6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234" y="279400"/>
            <a:ext cx="2008302" cy="44386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329" y="279400"/>
            <a:ext cx="5869674" cy="4438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328" y="4856163"/>
            <a:ext cx="209561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fld id="{3238B393-8093-D54C-B396-A375049FF7C8}" type="datetimeFigureOut">
              <a:rPr lang="en-US" smtClean="0"/>
              <a:pPr/>
              <a:t>11/10/17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5217" y="4856163"/>
            <a:ext cx="314342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7916" y="4856163"/>
            <a:ext cx="2095619" cy="27781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charset="0"/>
              </a:defRPr>
            </a:lvl1pPr>
          </a:lstStyle>
          <a:p>
            <a:fld id="{AC9DD6C1-DAB3-3F4F-8549-775634D841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21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0328" y="602130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4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0328" y="2605743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5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7098" y="4998736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435495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0328" y="820246"/>
            <a:ext cx="8033207" cy="397619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>
              <a:defRPr sz="1400" b="0" i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3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4233" y="857250"/>
            <a:ext cx="6985397" cy="1824038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4233" y="2751139"/>
            <a:ext cx="6985397" cy="126523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1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328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47" y="1393826"/>
            <a:ext cx="3938988" cy="332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72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946" y="999591"/>
            <a:ext cx="3940604" cy="628650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46" y="1704110"/>
            <a:ext cx="3940604" cy="3023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143" y="999591"/>
            <a:ext cx="3960009" cy="628650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5143" y="1704110"/>
            <a:ext cx="3960009" cy="3023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34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47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0036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46" y="172289"/>
            <a:ext cx="5327394" cy="384665"/>
          </a:xfrm>
        </p:spPr>
        <p:txBody>
          <a:bodyPr anchor="b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009" y="754064"/>
            <a:ext cx="4715143" cy="37226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754064"/>
            <a:ext cx="3004368" cy="37290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62898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60009" y="754064"/>
            <a:ext cx="4715143" cy="37226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1946" y="172289"/>
            <a:ext cx="5327394" cy="384665"/>
          </a:xfrm>
        </p:spPr>
        <p:txBody>
          <a:bodyPr anchor="b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946" y="754064"/>
            <a:ext cx="3004368" cy="37290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52" y="745183"/>
            <a:ext cx="8033207" cy="38493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15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234" y="279400"/>
            <a:ext cx="2008302" cy="4438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329" y="279400"/>
            <a:ext cx="5869674" cy="4438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40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814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737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328" y="212167"/>
            <a:ext cx="8033207" cy="50052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4233" y="857250"/>
            <a:ext cx="6985397" cy="18240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4233" y="2751139"/>
            <a:ext cx="6985397" cy="1265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35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6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78" y="1306513"/>
            <a:ext cx="8033207" cy="21780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478" y="3505201"/>
            <a:ext cx="8033207" cy="11461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0DAFB-2FD2-0148-8B4B-071476C701E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680A-1789-6140-B9CB-8F19943E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9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theme" Target="../theme/theme10.xml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Relationship Id="rId11" Type="http://schemas.openxmlformats.org/officeDocument/2006/relationships/theme" Target="../theme/theme11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2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theme" Target="../theme/theme13.xml"/><Relationship Id="rId3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Relationship Id="rId3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5.xml"/><Relationship Id="rId3" Type="http://schemas.openxmlformats.org/officeDocument/2006/relationships/image" Target="../media/image6.jp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6.xml"/><Relationship Id="rId3" Type="http://schemas.openxmlformats.org/officeDocument/2006/relationships/image" Target="../media/image7.jp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7.xml"/><Relationship Id="rId3" Type="http://schemas.openxmlformats.org/officeDocument/2006/relationships/image" Target="../media/image7.jp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8.xml"/><Relationship Id="rId3" Type="http://schemas.openxmlformats.org/officeDocument/2006/relationships/image" Target="../media/image8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theme" Target="../theme/theme9.xml"/><Relationship Id="rId8" Type="http://schemas.openxmlformats.org/officeDocument/2006/relationships/image" Target="../media/image4.jpg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273728438_flip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9313863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13" r:id="rId2"/>
    <p:sldLayoutId id="214748407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052" y="745183"/>
            <a:ext cx="8033207" cy="3849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189061" y="4998684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tx2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tx2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2" y="4894915"/>
            <a:ext cx="1608556" cy="25562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42531" y="4998688"/>
            <a:ext cx="1828800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 |</a:t>
            </a:r>
            <a:r>
              <a:rPr lang="en-US" sz="800" b="0" i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 </a:t>
            </a:r>
            <a:r>
              <a:rPr lang="en-US" sz="800" b="0" i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For Internal Use Only</a:t>
            </a:r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6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120" r:id="rId12"/>
    <p:sldLayoutId id="214748412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Proxima Nova Ligh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43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328" y="820246"/>
            <a:ext cx="8033207" cy="3976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90870" y="5005205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742531" y="4998688"/>
            <a:ext cx="1828800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 |</a:t>
            </a:r>
            <a:r>
              <a:rPr lang="en-US" sz="800" b="0" i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 </a:t>
            </a:r>
            <a:r>
              <a:rPr lang="en-US" sz="800" b="0" i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For Internal Use Only</a:t>
            </a:r>
            <a:endParaRPr 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6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273728438_fli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9313863" cy="5238750"/>
          </a:xfrm>
          <a:prstGeom prst="rect">
            <a:avLst/>
          </a:prstGeom>
        </p:spPr>
      </p:pic>
      <p:pic>
        <p:nvPicPr>
          <p:cNvPr id="4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9386" y="2314653"/>
            <a:ext cx="3835091" cy="60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51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9386" y="2314653"/>
            <a:ext cx="3835091" cy="60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4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7" r="296"/>
          <a:stretch/>
        </p:blipFill>
        <p:spPr>
          <a:xfrm>
            <a:off x="1" y="1"/>
            <a:ext cx="9313863" cy="52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117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55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328" y="279401"/>
            <a:ext cx="8033207" cy="1012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328" y="1393826"/>
            <a:ext cx="8033207" cy="332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328" y="4856163"/>
            <a:ext cx="2095619" cy="27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roxima Nova Light" charset="0"/>
              </a:defRPr>
            </a:lvl1pPr>
          </a:lstStyle>
          <a:p>
            <a:fld id="{AAA0DAFB-2FD2-0148-8B4B-071476C701EA}" type="datetimeFigureOut">
              <a:rPr lang="en-US" smtClean="0"/>
              <a:pPr/>
              <a:t>11/10/17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5217" y="4856163"/>
            <a:ext cx="3143429" cy="27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roxima Nova Ligh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7916" y="4856163"/>
            <a:ext cx="2095619" cy="27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roxima Nova Light" charset="0"/>
              </a:defRPr>
            </a:lvl1pPr>
          </a:lstStyle>
          <a:p>
            <a:fld id="{312F680A-1789-6140-B9CB-8F19943E70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4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roxima Nova Ligh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Proxima Nova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0188" y="5013502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accent3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accent3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48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r="63807"/>
          <a:stretch/>
        </p:blipFill>
        <p:spPr>
          <a:xfrm>
            <a:off x="0" y="0"/>
            <a:ext cx="9313863" cy="538734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310188" y="5013502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accent3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accent3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1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0" r="27103"/>
          <a:stretch/>
        </p:blipFill>
        <p:spPr>
          <a:xfrm>
            <a:off x="0" y="0"/>
            <a:ext cx="9313863" cy="538734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310188" y="5013502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accent3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accent3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0188" y="5013502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accent3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accent3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0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143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7" r="296"/>
          <a:stretch/>
        </p:blipFill>
        <p:spPr>
          <a:xfrm>
            <a:off x="1" y="1"/>
            <a:ext cx="9313863" cy="52452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0328" y="4899413"/>
            <a:ext cx="1326355" cy="21158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57098" y="4971842"/>
            <a:ext cx="116847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t>Confidential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918552" y="4976714"/>
            <a:ext cx="183566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800" b="0" i="0" smtClean="0">
                <a:solidFill>
                  <a:schemeClr val="bg1"/>
                </a:solidFill>
                <a:latin typeface="Proxima Nova Regular" charset="0"/>
                <a:ea typeface="Proxima Nova Regular" charset="0"/>
                <a:cs typeface="Proxima Nova Regular" charset="0"/>
              </a:rPr>
              <a:pPr algn="r"/>
              <a:t>‹#›</a:t>
            </a:fld>
            <a:endParaRPr lang="en-US" sz="800" b="0" i="0" dirty="0">
              <a:solidFill>
                <a:schemeClr val="bg1"/>
              </a:solidFill>
              <a:latin typeface="Proxima Nova Regular" charset="0"/>
              <a:ea typeface="Proxima Nova Regular" charset="0"/>
              <a:cs typeface="Proxima Nov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2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3998" r:id="rId2"/>
    <p:sldLayoutId id="2147483999" r:id="rId3"/>
    <p:sldLayoutId id="2147484046" r:id="rId4"/>
    <p:sldLayoutId id="2147484000" r:id="rId5"/>
    <p:sldLayoutId id="214748400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tiff"/><Relationship Id="rId6" Type="http://schemas.openxmlformats.org/officeDocument/2006/relationships/image" Target="../media/image22.png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77" y="2155414"/>
            <a:ext cx="3694908" cy="59699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39033" y="2915860"/>
            <a:ext cx="8033207" cy="435495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3"/>
                </a:solidFill>
              </a:rPr>
              <a:t>Welcome!</a:t>
            </a:r>
            <a:endParaRPr lang="en-US" sz="1800" dirty="0">
              <a:solidFill>
                <a:schemeClr val="accent3"/>
              </a:solidFill>
              <a:ea typeface="Proxima Nova Light" charset="0"/>
              <a:cs typeface="Proxima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6" name="Rectangle 11"/>
          <p:cNvSpPr>
            <a:spLocks/>
          </p:cNvSpPr>
          <p:nvPr/>
        </p:nvSpPr>
        <p:spPr bwMode="auto">
          <a:xfrm>
            <a:off x="1800225" y="1111834"/>
            <a:ext cx="5484381" cy="1318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600" b="0" dirty="0">
                <a:solidFill>
                  <a:srgbClr val="1D3D51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“Capital One Launches First True Open Banking Platform in U.S</a:t>
            </a:r>
            <a:r>
              <a:rPr lang="en-US" sz="3600" b="0" dirty="0" smtClean="0">
                <a:solidFill>
                  <a:srgbClr val="1D3D51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.”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6674" y="3069427"/>
            <a:ext cx="6251481" cy="37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i="1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- </a:t>
            </a:r>
            <a:r>
              <a:rPr lang="en-US" sz="1600" b="0" i="1" dirty="0" err="1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ProgrammableWeb</a:t>
            </a:r>
            <a:r>
              <a:rPr lang="en-US" sz="1600" b="0" i="1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, March 11, 2016</a:t>
            </a:r>
          </a:p>
        </p:txBody>
      </p:sp>
    </p:spTree>
    <p:extLst>
      <p:ext uri="{BB962C8B-B14F-4D97-AF65-F5344CB8AC3E}">
        <p14:creationId xmlns:p14="http://schemas.microsoft.com/office/powerpoint/2010/main" val="10306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6" name="Rectangle 11"/>
          <p:cNvSpPr>
            <a:spLocks/>
          </p:cNvSpPr>
          <p:nvPr/>
        </p:nvSpPr>
        <p:spPr bwMode="auto">
          <a:xfrm>
            <a:off x="1800225" y="1111834"/>
            <a:ext cx="5484381" cy="1318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600" b="0" dirty="0" smtClean="0">
                <a:solidFill>
                  <a:srgbClr val="1D3D51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We believe the future of digital experiences will be </a:t>
            </a:r>
            <a:r>
              <a:rPr lang="en-US" sz="3600" b="0" dirty="0" smtClean="0">
                <a:solidFill>
                  <a:srgbClr val="00AFDE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co-created</a:t>
            </a:r>
            <a:r>
              <a:rPr lang="en-US" sz="3600" b="0" dirty="0" smtClean="0">
                <a:solidFill>
                  <a:srgbClr val="1D3D51"/>
                </a:solidFill>
                <a:latin typeface="Proxima Nova Light"/>
                <a:ea typeface="Helvetica Neue UltraLight" charset="0"/>
                <a:cs typeface="Proxima Nova Light"/>
                <a:sym typeface="Helvetica Neue UltraLight" charset="0"/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6674" y="3069427"/>
            <a:ext cx="6251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External </a:t>
            </a:r>
            <a:r>
              <a:rPr lang="en-US" sz="2000" b="0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developers, startups, and other innovators </a:t>
            </a:r>
            <a:endParaRPr lang="en-US" sz="2000" b="0" dirty="0" smtClean="0">
              <a:latin typeface="Proxima Nova Thin" charset="0"/>
              <a:ea typeface="Proxima Nova Thin" charset="0"/>
              <a:cs typeface="Proxima Nova Thin" charset="0"/>
              <a:sym typeface="Helvetica Neue UltraLight" charset="0"/>
            </a:endParaRPr>
          </a:p>
          <a:p>
            <a:r>
              <a:rPr lang="en-US" sz="2000" b="0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will </a:t>
            </a:r>
            <a:r>
              <a:rPr lang="en-US" sz="2000" b="0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be co-creators of the next generation of </a:t>
            </a:r>
            <a:endParaRPr lang="en-US" sz="2000" b="0" dirty="0" smtClean="0">
              <a:latin typeface="Proxima Nova Thin" charset="0"/>
              <a:ea typeface="Proxima Nova Thin" charset="0"/>
              <a:cs typeface="Proxima Nova Thin" charset="0"/>
              <a:sym typeface="Helvetica Neue UltraLight" charset="0"/>
            </a:endParaRPr>
          </a:p>
          <a:p>
            <a:r>
              <a:rPr lang="en-US" sz="2000" b="0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digital </a:t>
            </a:r>
            <a:r>
              <a:rPr lang="en-US" sz="2000" b="0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banking and </a:t>
            </a:r>
            <a:r>
              <a:rPr lang="en-US" sz="2000" b="0" dirty="0" err="1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fintech</a:t>
            </a:r>
            <a:r>
              <a:rPr lang="en-US" sz="2000" b="0" dirty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 </a:t>
            </a:r>
            <a:r>
              <a:rPr lang="en-US" sz="2000" b="0" dirty="0" smtClean="0">
                <a:latin typeface="Proxima Nova Thin" charset="0"/>
                <a:ea typeface="Proxima Nova Thin" charset="0"/>
                <a:cs typeface="Proxima Nova Thin" charset="0"/>
                <a:sym typeface="Helvetica Neue UltraLight" charset="0"/>
              </a:rPr>
              <a:t>experiences.</a:t>
            </a:r>
            <a:endParaRPr lang="en-US" sz="2000" b="0" dirty="0">
              <a:latin typeface="Proxima Nova Thin" charset="0"/>
              <a:ea typeface="Proxima Nova Thin" charset="0"/>
              <a:cs typeface="Proxima Nova Thin" charset="0"/>
              <a:sym typeface="Helvetica Neue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07621" y="1178117"/>
            <a:ext cx="6480019" cy="82936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                                         </a:t>
            </a: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   was </a:t>
            </a:r>
            <a:r>
              <a:rPr lang="en-US" sz="1400" dirty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built around the concept of “exchange” in every sense — the exchange of ideas, information, and open source </a:t>
            </a: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code. </a:t>
            </a:r>
            <a:b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</a:b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/>
            </a:r>
            <a:b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</a:b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Our ground-breaking platform </a:t>
            </a:r>
            <a:r>
              <a:rPr lang="en-US" sz="1400" dirty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business puts powerful new capabilities into the hands of external developers and partners </a:t>
            </a: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while providing </a:t>
            </a:r>
            <a:r>
              <a:rPr lang="en-US" sz="1400" dirty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best-in-class </a:t>
            </a:r>
            <a:r>
              <a:rPr lang="en-US" sz="1400" dirty="0" smtClean="0">
                <a:solidFill>
                  <a:srgbClr val="1D3D51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experiences for our: 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6788" y="2949016"/>
            <a:ext cx="5465810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algn="l" fontAlgn="auto"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200" b="0" dirty="0">
                <a:solidFill>
                  <a:srgbClr val="004979"/>
                </a:solidFill>
                <a:latin typeface="Proxima Nova Semibold" charset="0"/>
                <a:ea typeface="Proxima Nova Semibold" charset="0"/>
                <a:cs typeface="Proxima Nova Semibold" charset="0"/>
                <a:sym typeface="Calibri" panose="020F0502020204030204" pitchFamily="34" charset="0"/>
              </a:rPr>
              <a:t>API Products </a:t>
            </a:r>
            <a:r>
              <a:rPr lang="en-US" sz="1200" b="0" dirty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created, supported and evolved through our partnerships to provide great digital experiences to </a:t>
            </a:r>
            <a:r>
              <a:rPr lang="en-US" sz="1200" b="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consumers</a:t>
            </a:r>
            <a:endParaRPr lang="en-US" sz="1200" b="0" dirty="0">
              <a:solidFill>
                <a:srgbClr val="1D3D51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228600" lvl="0" indent="-228600" algn="l" fontAlgn="auto"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200" b="0" dirty="0">
                <a:solidFill>
                  <a:srgbClr val="004979"/>
                </a:solidFill>
                <a:latin typeface="Proxima Nova Semibold" charset="0"/>
                <a:ea typeface="Proxima Nova Semibold" charset="0"/>
                <a:cs typeface="Proxima Nova Semibold" charset="0"/>
                <a:sym typeface="Calibri" panose="020F0502020204030204" pitchFamily="34" charset="0"/>
              </a:rPr>
              <a:t>Open Source Projects</a:t>
            </a:r>
            <a:r>
              <a:rPr lang="en-US" sz="1200" b="0" dirty="0">
                <a:solidFill>
                  <a:srgbClr val="004979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built and maintained by an active community of developers from within Capital One and </a:t>
            </a:r>
            <a:r>
              <a:rPr lang="en-US" sz="1200" b="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beyond</a:t>
            </a:r>
            <a:endParaRPr lang="en-US" sz="1200" b="0" dirty="0">
              <a:solidFill>
                <a:srgbClr val="1D3D51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228600" lvl="0" indent="-228600" algn="l" fontAlgn="auto"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200" b="0" dirty="0">
                <a:solidFill>
                  <a:srgbClr val="004979"/>
                </a:solidFill>
                <a:latin typeface="Proxima Nova Semibold" charset="0"/>
                <a:ea typeface="Proxima Nova Semibold" charset="0"/>
                <a:cs typeface="Proxima Nova Semibold" charset="0"/>
                <a:sym typeface="Calibri" panose="020F0502020204030204" pitchFamily="34" charset="0"/>
              </a:rPr>
              <a:t>Professional Services</a:t>
            </a:r>
            <a:r>
              <a:rPr lang="en-US" sz="1200" b="0" dirty="0">
                <a:solidFill>
                  <a:srgbClr val="004979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designed to guide partners and collaborators </a:t>
            </a:r>
            <a:r>
              <a:rPr lang="en-US" sz="1200" b="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through </a:t>
            </a:r>
            <a:r>
              <a:rPr lang="en-US" sz="1200" b="0" dirty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every stage of the integration </a:t>
            </a:r>
            <a:r>
              <a:rPr lang="en-US" sz="1200" b="0" dirty="0" smtClean="0">
                <a:solidFill>
                  <a:srgbClr val="1D3D51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process</a:t>
            </a:r>
            <a:endParaRPr lang="en-US" sz="1200" b="0" dirty="0">
              <a:solidFill>
                <a:srgbClr val="1D3D51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084" t="50778" r="1792" b="6259"/>
          <a:stretch/>
        </p:blipFill>
        <p:spPr>
          <a:xfrm>
            <a:off x="1300001" y="1246805"/>
            <a:ext cx="1999458" cy="2135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96319" y="3070001"/>
            <a:ext cx="1499784" cy="14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Digital Identity </a:t>
            </a:r>
            <a:r>
              <a:rPr lang="en-US" sz="2000" b="1" dirty="0" smtClean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Products </a:t>
            </a:r>
            <a:r>
              <a:rPr lang="en-US" b="1" cap="small" dirty="0" smtClean="0">
                <a:solidFill>
                  <a:schemeClr val="bg1">
                    <a:lumMod val="65000"/>
                  </a:schemeClr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(Invite Only)</a:t>
            </a:r>
            <a:endParaRPr lang="en-US" b="1" cap="small" dirty="0">
              <a:solidFill>
                <a:schemeClr val="bg1">
                  <a:lumMod val="65000"/>
                </a:schemeClr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0961" y="2259994"/>
            <a:ext cx="3782521" cy="21975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Online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identity fraud continues to grow across every channel and touchpoint of the end-to-end customer engagement cycle. At Capital One, we understand that access to trusted identity information is not only critical to managing our business across the customer lifecycle –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it's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critical to digital commerce and the economy at large. </a:t>
            </a:r>
            <a:endParaRPr lang="en-US" sz="1200" b="0" dirty="0" smtClean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marL="0" indent="0" algn="l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That’s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why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we're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excited to partner with </a:t>
            </a:r>
            <a:r>
              <a:rPr lang="en-US" sz="1200" b="0" dirty="0" smtClean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selected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businesses to test a new line of Digital Identity Products that balance a simple, elegant user experience with advanced identity capabilities.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643" y="2254317"/>
            <a:ext cx="3901665" cy="22414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9147" y="1532007"/>
            <a:ext cx="486804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We’re making our Identity Verification APIs available to selected business partners </a:t>
            </a:r>
            <a:r>
              <a:rPr lang="en-US" sz="1200" b="0" dirty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as part of this new, limited beta program.</a:t>
            </a:r>
          </a:p>
        </p:txBody>
      </p:sp>
    </p:spTree>
    <p:extLst>
      <p:ext uri="{BB962C8B-B14F-4D97-AF65-F5344CB8AC3E}">
        <p14:creationId xmlns:p14="http://schemas.microsoft.com/office/powerpoint/2010/main" val="16303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Vault Secure Storage </a:t>
            </a:r>
            <a:r>
              <a:rPr lang="en-US" b="1" cap="small" dirty="0" smtClean="0">
                <a:solidFill>
                  <a:schemeClr val="bg1">
                    <a:lumMod val="65000"/>
                  </a:schemeClr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(Invite </a:t>
            </a:r>
            <a:r>
              <a:rPr lang="en-US" b="1" cap="small" dirty="0" smtClean="0">
                <a:solidFill>
                  <a:schemeClr val="bg1">
                    <a:lumMod val="65000"/>
                  </a:schemeClr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Only)</a:t>
            </a:r>
            <a:endParaRPr lang="en-US" b="1" cap="small" dirty="0">
              <a:solidFill>
                <a:schemeClr val="bg1">
                  <a:lumMod val="65000"/>
                </a:schemeClr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4794" y="2204131"/>
            <a:ext cx="4022006" cy="182819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Today, both consumers and businesses struggle with the high friction that comes with managing their digital 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lives</a:t>
            </a: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. Consumers experience significant friction organizing documents and managing relationships with companies. For businesses, sharing private documents via mainstream consumer tech solutions poses trust and customer engagement issues. </a:t>
            </a: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 </a:t>
            </a: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en-US" sz="1200" b="0" dirty="0">
                <a:solidFill>
                  <a:schemeClr val="tx2"/>
                </a:solidFill>
                <a:latin typeface="Proxima Nova Thin" charset="0"/>
                <a:ea typeface="Proxima Nova Thin" charset="0"/>
                <a:cs typeface="Proxima Nova Thin" charset="0"/>
                <a:sym typeface="Calibri" panose="020F0502020204030204" pitchFamily="34" charset="0"/>
              </a:rPr>
              <a:t>Vault Secure Storage will benefit both consumers and businesses by allowing secured, verified asset delivery and retrieval.   </a:t>
            </a:r>
            <a:endParaRPr lang="en-US" sz="1200" b="0" dirty="0">
              <a:solidFill>
                <a:schemeClr val="tx2"/>
              </a:solidFill>
              <a:latin typeface="Proxima Nova Thin" charset="0"/>
              <a:ea typeface="Proxima Nova Thin" charset="0"/>
              <a:cs typeface="Proxima Nova Thin" charset="0"/>
              <a:sym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200" y="1563587"/>
            <a:ext cx="486804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sz="1200" b="0" dirty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</a:rPr>
              <a:t>Vault facilitates engagement between a consumer and a business by enabling identity verified storage, organization and handling of important digital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58" y="1492975"/>
            <a:ext cx="2928643" cy="34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rgbClr val="00AFDE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Comprehensive Documentation</a:t>
            </a:r>
            <a:endParaRPr lang="en-US" sz="2000" b="1" dirty="0">
              <a:solidFill>
                <a:srgbClr val="00AFDE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2033" y="2156296"/>
            <a:ext cx="7533661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Thoughtful, thorough documentation is a vital component of our APIs. 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Our team of writers works closely with our product and tech teams to provide clear and 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concise guides specifically for our primary audience </a:t>
            </a:r>
            <a:r>
              <a:rPr lang="mr-IN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–</a:t>
            </a:r>
            <a:r>
              <a:rPr lang="en-US" sz="1200" b="0" dirty="0" smtClean="0">
                <a:solidFill>
                  <a:schemeClr val="tx2"/>
                </a:solidFill>
                <a:latin typeface="Proxima Nova Light" charset="0"/>
                <a:ea typeface="Proxima Nova Light" charset="0"/>
                <a:cs typeface="Proxima Nova Light" charset="0"/>
                <a:sym typeface="Calibri" panose="020F0502020204030204" pitchFamily="34" charset="0"/>
              </a:rPr>
              <a:t> developers. </a:t>
            </a:r>
            <a:endParaRPr lang="en-US" sz="1200" b="0" dirty="0">
              <a:solidFill>
                <a:schemeClr val="tx2"/>
              </a:solidFill>
              <a:latin typeface="Proxima Nova Light" charset="0"/>
              <a:ea typeface="Proxima Nova Light" charset="0"/>
              <a:cs typeface="Proxima Nova Light" charset="0"/>
              <a:sym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48" y="1451964"/>
            <a:ext cx="620955" cy="6209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" r="1285" b="2409"/>
          <a:stretch/>
        </p:blipFill>
        <p:spPr>
          <a:xfrm>
            <a:off x="4354371" y="3220645"/>
            <a:ext cx="2706387" cy="1404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224" y="3167637"/>
            <a:ext cx="1999514" cy="15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099147" y="817208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760728" y="813570"/>
            <a:ext cx="2206460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 sz="53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917" y="739318"/>
            <a:ext cx="205398" cy="14850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777698" y="996088"/>
            <a:ext cx="5470277" cy="388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Proxima Nova Light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rgbClr val="00AFDE"/>
                </a:solidFill>
                <a:latin typeface="Optimist SemiBold" charset="0"/>
                <a:ea typeface="Optimist SemiBold" charset="0"/>
                <a:cs typeface="Optimist SemiBold" charset="0"/>
              </a:rPr>
              <a:t>Join the Conversation</a:t>
            </a:r>
            <a:endParaRPr lang="en-US" sz="2000" b="1" dirty="0">
              <a:solidFill>
                <a:srgbClr val="00AFDE"/>
              </a:solidFill>
              <a:latin typeface="Optimist SemiBold" charset="0"/>
              <a:ea typeface="Optimist SemiBold" charset="0"/>
              <a:cs typeface="Optimist Semi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99147" y="1438837"/>
            <a:ext cx="486804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tx2"/>
                </a:solidFill>
                <a:latin typeface="Optimist" charset="0"/>
                <a:ea typeface="Optimist" charset="0"/>
                <a:cs typeface="Optimist" charset="0"/>
                <a:sym typeface="Calibri" panose="020F0502020204030204" pitchFamily="34" charset="0"/>
              </a:rPr>
              <a:t>Follow us on twitter</a:t>
            </a:r>
            <a:br>
              <a:rPr lang="en-US" sz="1200" b="0" dirty="0" smtClean="0">
                <a:solidFill>
                  <a:schemeClr val="tx2"/>
                </a:solidFill>
                <a:latin typeface="Optimist" charset="0"/>
                <a:ea typeface="Optimist" charset="0"/>
                <a:cs typeface="Optimist" charset="0"/>
                <a:sym typeface="Calibri" panose="020F0502020204030204" pitchFamily="34" charset="0"/>
              </a:rPr>
            </a:br>
            <a:r>
              <a:rPr lang="en-US" sz="1600" b="0" dirty="0" smtClean="0">
                <a:solidFill>
                  <a:schemeClr val="tx2"/>
                </a:solidFill>
                <a:latin typeface="Optimist" charset="0"/>
                <a:ea typeface="Optimist" charset="0"/>
                <a:cs typeface="Optimist" charset="0"/>
                <a:sym typeface="Calibri" panose="020F0502020204030204" pitchFamily="34" charset="0"/>
              </a:rPr>
              <a:t>@</a:t>
            </a:r>
            <a:r>
              <a:rPr lang="en-US" sz="1600" b="0" dirty="0" err="1" smtClean="0">
                <a:solidFill>
                  <a:schemeClr val="tx2"/>
                </a:solidFill>
                <a:latin typeface="Optimist" charset="0"/>
                <a:ea typeface="Optimist" charset="0"/>
                <a:cs typeface="Optimist" charset="0"/>
                <a:sym typeface="Calibri" panose="020F0502020204030204" pitchFamily="34" charset="0"/>
              </a:rPr>
              <a:t>CapitalOneDevEx</a:t>
            </a:r>
            <a:endParaRPr lang="en-US" sz="1600" b="0" dirty="0" smtClean="0">
              <a:solidFill>
                <a:schemeClr val="tx2"/>
              </a:solidFill>
              <a:latin typeface="Optimist" charset="0"/>
              <a:ea typeface="Optimist" charset="0"/>
              <a:cs typeface="Optimist" charset="0"/>
              <a:sym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948" y="2456787"/>
            <a:ext cx="2606857" cy="1791932"/>
          </a:xfrm>
          <a:prstGeom prst="rect">
            <a:avLst/>
          </a:prstGeom>
          <a:noFill/>
          <a:ln w="69850">
            <a:solidFill>
              <a:schemeClr val="tx1"/>
            </a:solidFill>
            <a:miter lim="800000"/>
          </a:ln>
        </p:spPr>
      </p:pic>
      <p:grpSp>
        <p:nvGrpSpPr>
          <p:cNvPr id="37" name="Group 36"/>
          <p:cNvGrpSpPr/>
          <p:nvPr/>
        </p:nvGrpSpPr>
        <p:grpSpPr>
          <a:xfrm>
            <a:off x="4760728" y="2762017"/>
            <a:ext cx="3413842" cy="1452837"/>
            <a:chOff x="4760728" y="2762017"/>
            <a:chExt cx="3413842" cy="1452837"/>
          </a:xfrm>
        </p:grpSpPr>
        <p:grpSp>
          <p:nvGrpSpPr>
            <p:cNvPr id="18" name="Group 17"/>
            <p:cNvGrpSpPr/>
            <p:nvPr/>
          </p:nvGrpSpPr>
          <p:grpSpPr>
            <a:xfrm>
              <a:off x="4760728" y="2762017"/>
              <a:ext cx="3413842" cy="1053742"/>
              <a:chOff x="1343491" y="3055451"/>
              <a:chExt cx="3413842" cy="105374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61421" y="3468529"/>
                <a:ext cx="342042" cy="296649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754115" y="3488179"/>
                <a:ext cx="3003218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spcAft>
                    <a:spcPts val="0"/>
                  </a:spcAft>
                  <a:buNone/>
                </a:pPr>
                <a:r>
                  <a:rPr lang="en-US" sz="1100" b="0" dirty="0" err="1" smtClean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Medium.com</a:t>
                </a:r>
                <a:r>
                  <a:rPr lang="en-US" sz="1100" b="0" dirty="0" smtClean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/capital-one-developers</a:t>
                </a:r>
                <a:endParaRPr lang="en-US" sz="1100" b="0" dirty="0">
                  <a:solidFill>
                    <a:schemeClr val="tx2"/>
                  </a:solidFill>
                  <a:latin typeface="Optimist ExtraLight" charset="0"/>
                  <a:ea typeface="Optimist ExtraLight" charset="0"/>
                  <a:cs typeface="Optimist ExtraLight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754115" y="3847583"/>
                <a:ext cx="3003218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spcAft>
                    <a:spcPts val="0"/>
                  </a:spcAft>
                  <a:buNone/>
                </a:pPr>
                <a:r>
                  <a:rPr lang="en-US" sz="1100" b="0" dirty="0" err="1" smtClean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Developer.CapitalOne.com</a:t>
                </a:r>
                <a:r>
                  <a:rPr lang="en-US" sz="1100" b="0" dirty="0" smtClean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/blogs</a:t>
                </a:r>
                <a:r>
                  <a:rPr lang="en-US" sz="1100" b="0" dirty="0">
                    <a:solidFill>
                      <a:schemeClr val="tx2"/>
                    </a:solidFill>
                    <a:latin typeface="Optimist ExtraLight" charset="0"/>
                    <a:ea typeface="Optimist ExtraLight" charset="0"/>
                    <a:cs typeface="Optimist ExtraLight" charset="0"/>
                    <a:sym typeface="Calibri" panose="020F0502020204030204" pitchFamily="34" charset="0"/>
                  </a:rPr>
                  <a:t>/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65021" y="3866107"/>
                <a:ext cx="338442" cy="23973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343491" y="3055451"/>
                <a:ext cx="3003218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spcAft>
                    <a:spcPts val="0"/>
                  </a:spcAft>
                  <a:buNone/>
                </a:pPr>
                <a:r>
                  <a:rPr lang="en-US" sz="1200" b="0" dirty="0" smtClean="0">
                    <a:solidFill>
                      <a:schemeClr val="tx2"/>
                    </a:solidFill>
                    <a:latin typeface="Optimist" charset="0"/>
                    <a:ea typeface="Optimist" charset="0"/>
                    <a:cs typeface="Optimist" charset="0"/>
                    <a:sym typeface="Calibri" panose="020F0502020204030204" pitchFamily="34" charset="0"/>
                  </a:rPr>
                  <a:t>You </a:t>
                </a:r>
                <a:r>
                  <a:rPr lang="en-US" sz="1200" b="0" smtClean="0">
                    <a:solidFill>
                      <a:schemeClr val="tx2"/>
                    </a:solidFill>
                    <a:latin typeface="Optimist" charset="0"/>
                    <a:ea typeface="Optimist" charset="0"/>
                    <a:cs typeface="Optimist" charset="0"/>
                    <a:sym typeface="Calibri" panose="020F0502020204030204" pitchFamily="34" charset="0"/>
                  </a:rPr>
                  <a:t>can also find </a:t>
                </a:r>
                <a:r>
                  <a:rPr lang="en-US" sz="1200" b="0" dirty="0" smtClean="0">
                    <a:solidFill>
                      <a:schemeClr val="tx2"/>
                    </a:solidFill>
                    <a:latin typeface="Optimist" charset="0"/>
                    <a:ea typeface="Optimist" charset="0"/>
                    <a:cs typeface="Optimist" charset="0"/>
                    <a:sym typeface="Calibri" panose="020F0502020204030204" pitchFamily="34" charset="0"/>
                  </a:rPr>
                  <a:t>us on:</a:t>
                </a:r>
                <a:endParaRPr lang="en-US" sz="1200" b="0" dirty="0">
                  <a:solidFill>
                    <a:schemeClr val="tx2"/>
                  </a:solidFill>
                  <a:latin typeface="Optimist" charset="0"/>
                  <a:ea typeface="Optimist" charset="0"/>
                  <a:cs typeface="Optimist" charset="0"/>
                  <a:sym typeface="Calibri" panose="020F0502020204030204" pitchFamily="34" charset="0"/>
                </a:endParaRPr>
              </a:p>
            </p:txBody>
          </p: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2405" y="3913332"/>
              <a:ext cx="301522" cy="30152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71352" y="3913332"/>
              <a:ext cx="2231901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indent="0" algn="l" fontAlgn="auto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en-US" sz="1100" b="0" dirty="0" smtClean="0">
                  <a:solidFill>
                    <a:schemeClr val="tx2"/>
                  </a:solidFill>
                  <a:latin typeface="Optimist ExtraLight" charset="0"/>
                  <a:ea typeface="Optimist ExtraLight" charset="0"/>
                  <a:cs typeface="Optimist ExtraLight" charset="0"/>
                  <a:sym typeface="Calibri" panose="020F0502020204030204" pitchFamily="34" charset="0"/>
                </a:rPr>
                <a:t>Capital One </a:t>
              </a:r>
              <a:r>
                <a:rPr lang="en-US" sz="1100" b="0" dirty="0" err="1" smtClean="0">
                  <a:solidFill>
                    <a:schemeClr val="tx2"/>
                  </a:solidFill>
                  <a:latin typeface="Optimist ExtraLight" charset="0"/>
                  <a:ea typeface="Optimist ExtraLight" charset="0"/>
                  <a:cs typeface="Optimist ExtraLight" charset="0"/>
                  <a:sym typeface="Calibri" panose="020F0502020204030204" pitchFamily="34" charset="0"/>
                </a:rPr>
                <a:t>DevExchange</a:t>
              </a:r>
              <a:r>
                <a:rPr lang="en-US" sz="1100" b="0" dirty="0" smtClean="0">
                  <a:solidFill>
                    <a:schemeClr val="tx2"/>
                  </a:solidFill>
                  <a:latin typeface="Optimist ExtraLight" charset="0"/>
                  <a:ea typeface="Optimist ExtraLight" charset="0"/>
                  <a:cs typeface="Optimist ExtraLight" charset="0"/>
                  <a:sym typeface="Calibri" panose="020F0502020204030204" pitchFamily="34" charset="0"/>
                </a:rPr>
                <a:t> on Spotify</a:t>
              </a:r>
              <a:endParaRPr lang="en-US" sz="1100" b="0" dirty="0">
                <a:solidFill>
                  <a:schemeClr val="tx2"/>
                </a:solidFill>
                <a:latin typeface="Optimist ExtraLight" charset="0"/>
                <a:ea typeface="Optimist ExtraLight" charset="0"/>
                <a:cs typeface="Optimist ExtraLight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533" y="1986875"/>
            <a:ext cx="341268" cy="2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Exchange_Templat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39143C53-E3F4-9943-95C4-8EEB8DE0BABB}"/>
    </a:ext>
  </a:extLst>
</a:theme>
</file>

<file path=ppt/theme/theme10.xml><?xml version="1.0" encoding="utf-8"?>
<a:theme xmlns:a="http://schemas.openxmlformats.org/drawingml/2006/main" name="3_Custom Design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67747F"/>
      </a:lt2>
      <a:accent1>
        <a:srgbClr val="33B1DD"/>
      </a:accent1>
      <a:accent2>
        <a:srgbClr val="344655"/>
      </a:accent2>
      <a:accent3>
        <a:srgbClr val="F2F2F3"/>
      </a:accent3>
      <a:accent4>
        <a:srgbClr val="1B69AC"/>
      </a:accent4>
      <a:accent5>
        <a:srgbClr val="009FD6"/>
      </a:accent5>
      <a:accent6>
        <a:srgbClr val="6690AD"/>
      </a:accent6>
      <a:hlink>
        <a:srgbClr val="00A400"/>
      </a:hlink>
      <a:folHlink>
        <a:srgbClr val="40C94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EBFE6D7E-8FA4-3E44-AFA2-610990BF10B0}"/>
    </a:ext>
  </a:extLst>
</a:theme>
</file>

<file path=ppt/theme/theme1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8510E8AA-645C-754E-BB35-609AA02EFBEE}"/>
    </a:ext>
  </a:extLst>
</a:theme>
</file>

<file path=ppt/theme/theme1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76A4FA02-8D90-0B44-9225-FAD2191C04C5}"/>
    </a:ext>
  </a:extLst>
</a:theme>
</file>

<file path=ppt/theme/theme13.xml><?xml version="1.0" encoding="utf-8"?>
<a:theme xmlns:a="http://schemas.openxmlformats.org/drawingml/2006/main" name="1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4D8ED1BE-5DCC-9842-A2A1-3CA169B309AC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1AE56DDB-C721-1046-ACED-11D7655BCB99}"/>
    </a:ext>
  </a:extLst>
</a:theme>
</file>

<file path=ppt/theme/theme3.xml><?xml version="1.0" encoding="utf-8"?>
<a:theme xmlns:a="http://schemas.openxmlformats.org/drawingml/2006/main" name="6_Custom Design">
  <a:themeElements>
    <a:clrScheme name=" dx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58CC6"/>
      </a:accent1>
      <a:accent2>
        <a:srgbClr val="424242"/>
      </a:accent2>
      <a:accent3>
        <a:srgbClr val="FBFEFE"/>
      </a:accent3>
      <a:accent4>
        <a:srgbClr val="1B69AC"/>
      </a:accent4>
      <a:accent5>
        <a:srgbClr val="00AFDE"/>
      </a:accent5>
      <a:accent6>
        <a:srgbClr val="708D91"/>
      </a:accent6>
      <a:hlink>
        <a:srgbClr val="4C9846"/>
      </a:hlink>
      <a:folHlink>
        <a:srgbClr val="59B35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6814F3BD-5F50-B849-A5E6-7272EA14C8B3}"/>
    </a:ext>
  </a:extLst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56F21D5F-87F2-C44C-BEDC-93CEA0A850E6}"/>
    </a:ext>
  </a:extLst>
</a:theme>
</file>

<file path=ppt/theme/theme5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B30F9B73-8B56-4944-8B7D-EA1541428D27}"/>
    </a:ext>
  </a:extLst>
</a:theme>
</file>

<file path=ppt/theme/theme6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8B023500-A35B-414E-936E-0E59AEC1415D}"/>
    </a:ext>
  </a:extLst>
</a:theme>
</file>

<file path=ppt/theme/theme7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5B22CC76-B185-1A4D-9EBD-1760267BC902}"/>
    </a:ext>
  </a:extLst>
</a:theme>
</file>

<file path=ppt/theme/theme8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2145D196-19A4-704B-9521-8337CE9B146D}"/>
    </a:ext>
  </a:extLst>
</a:theme>
</file>

<file path=ppt/theme/theme9.xml><?xml version="1.0" encoding="utf-8"?>
<a:theme xmlns:a="http://schemas.openxmlformats.org/drawingml/2006/main" name="1_Custom Design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67747F"/>
      </a:lt2>
      <a:accent1>
        <a:srgbClr val="33B1DD"/>
      </a:accent1>
      <a:accent2>
        <a:srgbClr val="344655"/>
      </a:accent2>
      <a:accent3>
        <a:srgbClr val="F2F2F3"/>
      </a:accent3>
      <a:accent4>
        <a:srgbClr val="1B69AC"/>
      </a:accent4>
      <a:accent5>
        <a:srgbClr val="009FD6"/>
      </a:accent5>
      <a:accent6>
        <a:srgbClr val="6690AD"/>
      </a:accent6>
      <a:hlink>
        <a:srgbClr val="00A400"/>
      </a:hlink>
      <a:folHlink>
        <a:srgbClr val="40C94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X-templateNew" id="{7B7B131A-7039-9849-AE5E-BFB6FC0ED3FA}" vid="{229AB85A-AABC-E74D-8F56-1AC1783A651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DevEx_Presentation-Template</Template>
  <TotalTime>13271</TotalTime>
  <Words>397</Words>
  <Application>Microsoft Macintosh PowerPoint</Application>
  <PresentationFormat>Custom</PresentationFormat>
  <Paragraphs>38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8</vt:i4>
      </vt:variant>
    </vt:vector>
  </HeadingPairs>
  <TitlesOfParts>
    <vt:vector size="34" baseType="lpstr">
      <vt:lpstr>Calibri</vt:lpstr>
      <vt:lpstr>Helvetica Neue UltraLight</vt:lpstr>
      <vt:lpstr>Humnst777 BT</vt:lpstr>
      <vt:lpstr>ＭＳ Ｐゴシック</vt:lpstr>
      <vt:lpstr>Optimist</vt:lpstr>
      <vt:lpstr>Optimist ExtraLight</vt:lpstr>
      <vt:lpstr>Optimist SemiBold</vt:lpstr>
      <vt:lpstr>Proxima Nova</vt:lpstr>
      <vt:lpstr>Proxima Nova Light</vt:lpstr>
      <vt:lpstr>Proxima Nova Regular</vt:lpstr>
      <vt:lpstr>Proxima Nova Semibold</vt:lpstr>
      <vt:lpstr>Proxima Nova Thin</vt:lpstr>
      <vt:lpstr>Arial</vt:lpstr>
      <vt:lpstr>DevExchange_Template</vt:lpstr>
      <vt:lpstr>10_Custom Design</vt:lpstr>
      <vt:lpstr>6_Custom Design</vt:lpstr>
      <vt:lpstr>4_Custom Design</vt:lpstr>
      <vt:lpstr>8_Custom Design</vt:lpstr>
      <vt:lpstr>9_Custom Design</vt:lpstr>
      <vt:lpstr>11_Custom Design</vt:lpstr>
      <vt:lpstr>7_Custom Design</vt:lpstr>
      <vt:lpstr>1_Custom Design</vt:lpstr>
      <vt:lpstr>3_Custom Design</vt:lpstr>
      <vt:lpstr>Custom Design</vt:lpstr>
      <vt:lpstr>2_Custom Design</vt:lpstr>
      <vt:lpstr>1_Gray Content</vt:lpstr>
      <vt:lpstr>Welcome!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to go here</dc:title>
  <dc:creator>Rique, Rachel</dc:creator>
  <cp:lastModifiedBy>Benko, David</cp:lastModifiedBy>
  <cp:revision>246</cp:revision>
  <dcterms:created xsi:type="dcterms:W3CDTF">2017-03-15T15:04:52Z</dcterms:created>
  <dcterms:modified xsi:type="dcterms:W3CDTF">2017-11-11T00:10:43Z</dcterms:modified>
</cp:coreProperties>
</file>